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0" r:id="rId5"/>
    <p:sldId id="258"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6" d="100"/>
          <a:sy n="116" d="100"/>
        </p:scale>
        <p:origin x="3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7A44072D-40C4-4CE8-81C8-5EE2D64CFACC}" type="datetimeFigureOut">
              <a:rPr lang="en-US" smtClean="0"/>
              <a:t>9/12/2019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381226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44072D-40C4-4CE8-81C8-5EE2D64CFACC}" type="datetimeFigureOut">
              <a:rPr lang="en-US" smtClean="0"/>
              <a:t>9/12/2019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1303487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44072D-40C4-4CE8-81C8-5EE2D64CFACC}" type="datetimeFigureOut">
              <a:rPr lang="en-US" smtClean="0"/>
              <a:t>9/12/2019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3869727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Slayt Numarası Yer Tutucusu 3"/>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0D9061E5-7F48-448C-AF1D-DADE95D450F0}"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04156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ayt Numarası Yer Tutucusu 3"/>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9390ABAF-F8A6-41AA-ABC8-4E1CAE36A46B}"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22995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a:t>
            </a:r>
          </a:p>
        </p:txBody>
      </p:sp>
      <p:sp>
        <p:nvSpPr>
          <p:cNvPr id="4" name="Slayt Numarası Yer Tutucusu 3"/>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8479BB0B-C633-4940-8E9C-2FE2B36A2828}"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87976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89000" y="831850"/>
            <a:ext cx="5080000" cy="55324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831850"/>
            <a:ext cx="5080000" cy="55324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Slayt Numarası Yer Tutucusu 4"/>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DC3677B0-F79D-4049-B513-E53A38DFD456}"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98331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Slayt Numarası Yer Tutucusu 6"/>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AAFD43EB-4175-4A4E-8646-63564D80FCB4}"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270621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Slayt Numarası Yer Tutucusu 2"/>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90C6425C-AD41-4366-9C8F-2A823DB4612E}"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04756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Slayt Numarası Yer Tutucusu 1"/>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30081A12-4FCA-4FE2-9AED-3F5405D5E9AE}"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583350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Slayt Numarası Yer Tutucusu 4"/>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7BB257A3-2423-49E5-B845-FDC766530CD9}"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9344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44072D-40C4-4CE8-81C8-5EE2D64CFACC}" type="datetimeFigureOut">
              <a:rPr lang="en-US" smtClean="0"/>
              <a:t>9/12/2019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10382137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Slayt Numarası Yer Tutucusu 4"/>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BF1E6C30-1969-4E25-816F-3409A2CD72B4}"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760728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ayt Numarası Yer Tutucusu 3"/>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692B064F-5EF1-44AB-97E4-BF34E2558521}"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99526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61400" y="207964"/>
            <a:ext cx="2590800" cy="61563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89000" y="207964"/>
            <a:ext cx="7569200" cy="615632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ayt Numarası Yer Tutucusu 3"/>
          <p:cNvSpPr>
            <a:spLocks noGrp="1"/>
          </p:cNvSpPr>
          <p:nvPr>
            <p:ph type="sldNum" sz="quarter" idx="10"/>
          </p:nvPr>
        </p:nvSpPr>
        <p:spPr/>
        <p:txBody>
          <a:bodyPr/>
          <a:lstStyle>
            <a:lvl1pPr>
              <a:defRPr/>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34C0941B-23E5-467C-A534-14A0F17DFFDC}"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50266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A44072D-40C4-4CE8-81C8-5EE2D64CFACC}" type="datetimeFigureOut">
              <a:rPr lang="en-US" smtClean="0"/>
              <a:t>9/12/2019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88794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A44072D-40C4-4CE8-81C8-5EE2D64CFACC}" type="datetimeFigureOut">
              <a:rPr lang="en-US" smtClean="0"/>
              <a:t>9/12/2019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2261384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A44072D-40C4-4CE8-81C8-5EE2D64CFACC}" type="datetimeFigureOut">
              <a:rPr lang="en-US" smtClean="0"/>
              <a:t>9/12/2019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1992790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A44072D-40C4-4CE8-81C8-5EE2D64CFACC}" type="datetimeFigureOut">
              <a:rPr lang="en-US" smtClean="0"/>
              <a:t>9/12/2019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4070907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44072D-40C4-4CE8-81C8-5EE2D64CFACC}" type="datetimeFigureOut">
              <a:rPr lang="en-US" smtClean="0"/>
              <a:t>9/12/2019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118189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44072D-40C4-4CE8-81C8-5EE2D64CFACC}" type="datetimeFigureOut">
              <a:rPr lang="en-US" smtClean="0"/>
              <a:t>9/12/2019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2122027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44072D-40C4-4CE8-81C8-5EE2D64CFACC}" type="datetimeFigureOut">
              <a:rPr lang="en-US" smtClean="0"/>
              <a:t>9/12/2019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C2B6541-4333-463C-893F-75442148D99D}" type="slidenum">
              <a:rPr lang="en-US" smtClean="0"/>
              <a:t>‹#›</a:t>
            </a:fld>
            <a:endParaRPr lang="en-US"/>
          </a:p>
        </p:txBody>
      </p:sp>
    </p:spTree>
    <p:extLst>
      <p:ext uri="{BB962C8B-B14F-4D97-AF65-F5344CB8AC3E}">
        <p14:creationId xmlns:p14="http://schemas.microsoft.com/office/powerpoint/2010/main" val="53202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4072D-40C4-4CE8-81C8-5EE2D64CFACC}" type="datetimeFigureOut">
              <a:rPr lang="en-US" smtClean="0"/>
              <a:t>9/12/2019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B6541-4333-463C-893F-75442148D99D}" type="slidenum">
              <a:rPr lang="en-US" smtClean="0"/>
              <a:t>‹#›</a:t>
            </a:fld>
            <a:endParaRPr lang="en-US"/>
          </a:p>
        </p:txBody>
      </p:sp>
    </p:spTree>
    <p:extLst>
      <p:ext uri="{BB962C8B-B14F-4D97-AF65-F5344CB8AC3E}">
        <p14:creationId xmlns:p14="http://schemas.microsoft.com/office/powerpoint/2010/main" val="3580122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89000" y="207963"/>
            <a:ext cx="10363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900" tIns="44450" rIns="88900" bIns="4445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89000" y="831850"/>
            <a:ext cx="10363200" cy="553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900" tIns="44450" rIns="88900" bIns="4445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sldNum" sz="quarter" idx="4"/>
          </p:nvPr>
        </p:nvSpPr>
        <p:spPr bwMode="auto">
          <a:xfrm>
            <a:off x="4470400" y="6553200"/>
            <a:ext cx="2540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900" tIns="44450" rIns="88900" bIns="44450" numCol="1" anchor="t" anchorCtr="0" compatLnSpc="1">
            <a:prstTxWarp prst="textNoShape">
              <a:avLst/>
            </a:prstTxWarp>
          </a:bodyPr>
          <a:lstStyle>
            <a:lvl1pPr algn="ctr" defTabSz="887413" eaLnBrk="0" hangingPunct="0">
              <a:defRPr sz="1400"/>
            </a:lvl1pPr>
          </a:lstStyle>
          <a:p>
            <a:pPr marL="0" marR="0" lvl="0" indent="0" algn="ctr" defTabSz="887413" rtl="0" eaLnBrk="0" fontAlgn="base" latinLnBrk="0" hangingPunct="0">
              <a:lnSpc>
                <a:spcPct val="100000"/>
              </a:lnSpc>
              <a:spcBef>
                <a:spcPct val="0"/>
              </a:spcBef>
              <a:spcAft>
                <a:spcPct val="0"/>
              </a:spcAft>
              <a:buClrTx/>
              <a:buSzTx/>
              <a:buFontTx/>
              <a:buNone/>
              <a:tabLst/>
              <a:defRPr/>
            </a:pPr>
            <a:fld id="{1F627539-8CDF-4010-A937-48C9F3CDD015}"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
        <p:nvSpPr>
          <p:cNvPr id="1029" name="Line 5"/>
          <p:cNvSpPr>
            <a:spLocks noChangeShapeType="1"/>
          </p:cNvSpPr>
          <p:nvPr/>
        </p:nvSpPr>
        <p:spPr bwMode="auto">
          <a:xfrm>
            <a:off x="1018117" y="674688"/>
            <a:ext cx="10157883" cy="0"/>
          </a:xfrm>
          <a:prstGeom prst="line">
            <a:avLst/>
          </a:prstGeom>
          <a:noFill/>
          <a:ln w="762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3519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887413" rtl="0" fontAlgn="base">
        <a:spcBef>
          <a:spcPct val="0"/>
        </a:spcBef>
        <a:spcAft>
          <a:spcPct val="0"/>
        </a:spcAft>
        <a:defRPr sz="2400" b="1" kern="1200">
          <a:solidFill>
            <a:schemeClr val="tx1"/>
          </a:solidFill>
          <a:latin typeface="+mj-lt"/>
          <a:ea typeface="+mj-ea"/>
          <a:cs typeface="+mj-cs"/>
        </a:defRPr>
      </a:lvl1pPr>
      <a:lvl2pPr algn="ctr" defTabSz="887413" rtl="0" fontAlgn="base">
        <a:spcBef>
          <a:spcPct val="0"/>
        </a:spcBef>
        <a:spcAft>
          <a:spcPct val="0"/>
        </a:spcAft>
        <a:defRPr sz="2400" b="1">
          <a:solidFill>
            <a:schemeClr val="tx1"/>
          </a:solidFill>
          <a:latin typeface="Arial" panose="020B0604020202020204" pitchFamily="34" charset="0"/>
        </a:defRPr>
      </a:lvl2pPr>
      <a:lvl3pPr algn="ctr" defTabSz="887413" rtl="0" fontAlgn="base">
        <a:spcBef>
          <a:spcPct val="0"/>
        </a:spcBef>
        <a:spcAft>
          <a:spcPct val="0"/>
        </a:spcAft>
        <a:defRPr sz="2400" b="1">
          <a:solidFill>
            <a:schemeClr val="tx1"/>
          </a:solidFill>
          <a:latin typeface="Arial" panose="020B0604020202020204" pitchFamily="34" charset="0"/>
        </a:defRPr>
      </a:lvl3pPr>
      <a:lvl4pPr algn="ctr" defTabSz="887413" rtl="0" fontAlgn="base">
        <a:spcBef>
          <a:spcPct val="0"/>
        </a:spcBef>
        <a:spcAft>
          <a:spcPct val="0"/>
        </a:spcAft>
        <a:defRPr sz="2400" b="1">
          <a:solidFill>
            <a:schemeClr val="tx1"/>
          </a:solidFill>
          <a:latin typeface="Arial" panose="020B0604020202020204" pitchFamily="34" charset="0"/>
        </a:defRPr>
      </a:lvl4pPr>
      <a:lvl5pPr algn="ctr" defTabSz="887413" rtl="0" fontAlgn="base">
        <a:spcBef>
          <a:spcPct val="0"/>
        </a:spcBef>
        <a:spcAft>
          <a:spcPct val="0"/>
        </a:spcAft>
        <a:defRPr sz="2400" b="1">
          <a:solidFill>
            <a:schemeClr val="tx1"/>
          </a:solidFill>
          <a:latin typeface="Arial" panose="020B0604020202020204" pitchFamily="34" charset="0"/>
        </a:defRPr>
      </a:lvl5pPr>
      <a:lvl6pPr marL="457200" algn="ctr" defTabSz="887413" rtl="0" fontAlgn="base">
        <a:spcBef>
          <a:spcPct val="0"/>
        </a:spcBef>
        <a:spcAft>
          <a:spcPct val="0"/>
        </a:spcAft>
        <a:defRPr sz="2400" b="1">
          <a:solidFill>
            <a:schemeClr val="tx1"/>
          </a:solidFill>
          <a:latin typeface="Arial" panose="020B0604020202020204" pitchFamily="34" charset="0"/>
        </a:defRPr>
      </a:lvl6pPr>
      <a:lvl7pPr marL="914400" algn="ctr" defTabSz="887413" rtl="0" fontAlgn="base">
        <a:spcBef>
          <a:spcPct val="0"/>
        </a:spcBef>
        <a:spcAft>
          <a:spcPct val="0"/>
        </a:spcAft>
        <a:defRPr sz="2400" b="1">
          <a:solidFill>
            <a:schemeClr val="tx1"/>
          </a:solidFill>
          <a:latin typeface="Arial" panose="020B0604020202020204" pitchFamily="34" charset="0"/>
        </a:defRPr>
      </a:lvl7pPr>
      <a:lvl8pPr marL="1371600" algn="ctr" defTabSz="887413" rtl="0" fontAlgn="base">
        <a:spcBef>
          <a:spcPct val="0"/>
        </a:spcBef>
        <a:spcAft>
          <a:spcPct val="0"/>
        </a:spcAft>
        <a:defRPr sz="2400" b="1">
          <a:solidFill>
            <a:schemeClr val="tx1"/>
          </a:solidFill>
          <a:latin typeface="Arial" panose="020B0604020202020204" pitchFamily="34" charset="0"/>
        </a:defRPr>
      </a:lvl8pPr>
      <a:lvl9pPr marL="1828800" algn="ctr" defTabSz="887413" rtl="0" fontAlgn="base">
        <a:spcBef>
          <a:spcPct val="0"/>
        </a:spcBef>
        <a:spcAft>
          <a:spcPct val="0"/>
        </a:spcAft>
        <a:defRPr sz="2400" b="1">
          <a:solidFill>
            <a:schemeClr val="tx1"/>
          </a:solidFill>
          <a:latin typeface="Arial" panose="020B0604020202020204" pitchFamily="34" charset="0"/>
        </a:defRPr>
      </a:lvl9pPr>
    </p:titleStyle>
    <p:bodyStyle>
      <a:lvl1pPr marL="333375" indent="-333375" algn="l" defTabSz="887413" rtl="0" fontAlgn="base">
        <a:spcBef>
          <a:spcPct val="0"/>
        </a:spcBef>
        <a:spcAft>
          <a:spcPct val="0"/>
        </a:spcAft>
        <a:buClr>
          <a:schemeClr val="tx1"/>
        </a:buClr>
        <a:buSzPct val="110000"/>
        <a:buFont typeface="Wingdings" panose="05000000000000000000" pitchFamily="2" charset="2"/>
        <a:buChar char="l"/>
        <a:defRPr sz="2000" b="1" kern="1200">
          <a:solidFill>
            <a:schemeClr val="tx1"/>
          </a:solidFill>
          <a:latin typeface="+mn-lt"/>
          <a:ea typeface="+mn-ea"/>
          <a:cs typeface="+mn-cs"/>
        </a:defRPr>
      </a:lvl1pPr>
      <a:lvl2pPr marL="712788" indent="-265113" algn="l" defTabSz="887413" rtl="0" fontAlgn="base">
        <a:spcBef>
          <a:spcPct val="0"/>
        </a:spcBef>
        <a:spcAft>
          <a:spcPct val="0"/>
        </a:spcAft>
        <a:buClr>
          <a:schemeClr val="tx1"/>
        </a:buClr>
        <a:buSzPct val="84000"/>
        <a:buFont typeface="Wingdings" panose="05000000000000000000" pitchFamily="2" charset="2"/>
        <a:buChar char="u"/>
        <a:defRPr sz="2000" b="1" kern="1200">
          <a:solidFill>
            <a:schemeClr val="tx1"/>
          </a:solidFill>
          <a:latin typeface="+mn-lt"/>
          <a:ea typeface="+mn-ea"/>
          <a:cs typeface="+mn-cs"/>
        </a:defRPr>
      </a:lvl2pPr>
      <a:lvl3pPr marL="1038225" indent="-211138" algn="l" defTabSz="887413" rtl="0" fontAlgn="base">
        <a:spcBef>
          <a:spcPct val="0"/>
        </a:spcBef>
        <a:spcAft>
          <a:spcPct val="0"/>
        </a:spcAft>
        <a:buClr>
          <a:schemeClr val="tx1"/>
        </a:buClr>
        <a:buSzPct val="75000"/>
        <a:buFont typeface="Wingdings" panose="05000000000000000000" pitchFamily="2" charset="2"/>
        <a:buChar char="n"/>
        <a:defRPr b="1" kern="1200">
          <a:solidFill>
            <a:schemeClr val="tx1"/>
          </a:solidFill>
          <a:latin typeface="+mn-lt"/>
          <a:ea typeface="+mn-ea"/>
          <a:cs typeface="+mn-cs"/>
        </a:defRPr>
      </a:lvl3pPr>
      <a:lvl4pPr marL="1362075" indent="-209550" algn="l" defTabSz="887413" rtl="0" fontAlgn="base">
        <a:spcBef>
          <a:spcPct val="0"/>
        </a:spcBef>
        <a:spcAft>
          <a:spcPct val="0"/>
        </a:spcAft>
        <a:buChar char="–"/>
        <a:defRPr b="1" kern="1200">
          <a:solidFill>
            <a:schemeClr val="tx1"/>
          </a:solidFill>
          <a:latin typeface="+mn-lt"/>
          <a:ea typeface="+mn-ea"/>
          <a:cs typeface="+mn-cs"/>
        </a:defRPr>
      </a:lvl4pPr>
      <a:lvl5pPr marL="1687513" indent="-211138" algn="l" defTabSz="887413" rtl="0" fontAlgn="base">
        <a:spcBef>
          <a:spcPct val="0"/>
        </a:spcBef>
        <a:spcAft>
          <a:spcPct val="0"/>
        </a:spcAft>
        <a:buChar char="»"/>
        <a:defRPr sz="16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Project </a:t>
            </a:r>
            <a:r>
              <a:rPr lang="tr-TR" dirty="0" err="1" smtClean="0"/>
              <a:t>Details</a:t>
            </a:r>
            <a:endParaRPr lang="en-US" dirty="0"/>
          </a:p>
        </p:txBody>
      </p:sp>
      <p:sp>
        <p:nvSpPr>
          <p:cNvPr id="3" name="Alt Başlık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10646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t>
            </a:r>
            <a:r>
              <a:rPr lang="tr-TR" dirty="0" smtClean="0"/>
              <a:t>roject</a:t>
            </a:r>
            <a:endParaRPr lang="en-US" dirty="0"/>
          </a:p>
        </p:txBody>
      </p:sp>
      <p:sp>
        <p:nvSpPr>
          <p:cNvPr id="3" name="İçerik Yer Tutucusu 2"/>
          <p:cNvSpPr>
            <a:spLocks noGrp="1"/>
          </p:cNvSpPr>
          <p:nvPr>
            <p:ph idx="1"/>
          </p:nvPr>
        </p:nvSpPr>
        <p:spPr/>
        <p:txBody>
          <a:bodyPr/>
          <a:lstStyle/>
          <a:p>
            <a:r>
              <a:rPr lang="en-US" sz="2400" dirty="0" smtClean="0"/>
              <a:t>Project</a:t>
            </a:r>
            <a:r>
              <a:rPr lang="tr-TR" sz="2400" dirty="0" smtClean="0"/>
              <a:t> is </a:t>
            </a:r>
            <a:r>
              <a:rPr lang="tr-TR" sz="2400" dirty="0" err="1" smtClean="0"/>
              <a:t>about</a:t>
            </a:r>
            <a:r>
              <a:rPr lang="tr-TR" sz="2400" dirty="0" smtClean="0"/>
              <a:t> </a:t>
            </a:r>
            <a:r>
              <a:rPr lang="tr-TR" sz="2400" dirty="0" err="1" smtClean="0"/>
              <a:t>detailed</a:t>
            </a:r>
            <a:r>
              <a:rPr lang="tr-TR" sz="2400" dirty="0" smtClean="0"/>
              <a:t> </a:t>
            </a:r>
            <a:r>
              <a:rPr lang="tr-TR" sz="2400" dirty="0" err="1" smtClean="0"/>
              <a:t>study</a:t>
            </a:r>
            <a:r>
              <a:rPr lang="tr-TR" sz="2400" dirty="0" smtClean="0"/>
              <a:t> of a </a:t>
            </a:r>
            <a:r>
              <a:rPr lang="tr-TR" sz="2400" dirty="0" err="1" smtClean="0"/>
              <a:t>paper</a:t>
            </a:r>
            <a:r>
              <a:rPr lang="tr-TR" sz="2400" dirty="0" smtClean="0"/>
              <a:t> </a:t>
            </a:r>
            <a:r>
              <a:rPr lang="tr-TR" sz="2400" dirty="0" err="1" smtClean="0"/>
              <a:t>that</a:t>
            </a:r>
            <a:r>
              <a:rPr lang="tr-TR" sz="2400" dirty="0" smtClean="0"/>
              <a:t> </a:t>
            </a:r>
            <a:r>
              <a:rPr lang="tr-TR" sz="2400" dirty="0" err="1" smtClean="0"/>
              <a:t>uses</a:t>
            </a:r>
            <a:r>
              <a:rPr lang="tr-TR" sz="2400" dirty="0" smtClean="0"/>
              <a:t> a </a:t>
            </a:r>
            <a:r>
              <a:rPr lang="tr-TR" sz="2400" dirty="0" err="1" smtClean="0"/>
              <a:t>mathematical</a:t>
            </a:r>
            <a:r>
              <a:rPr lang="tr-TR" sz="2400" dirty="0" smtClean="0"/>
              <a:t> </a:t>
            </a:r>
            <a:r>
              <a:rPr lang="tr-TR" sz="2400" dirty="0" err="1" smtClean="0"/>
              <a:t>programming</a:t>
            </a:r>
            <a:r>
              <a:rPr lang="tr-TR" sz="2400" dirty="0" smtClean="0"/>
              <a:t> model in </a:t>
            </a:r>
            <a:r>
              <a:rPr lang="tr-TR" sz="2400" dirty="0" err="1" smtClean="0"/>
              <a:t>solving</a:t>
            </a:r>
            <a:r>
              <a:rPr lang="tr-TR" sz="2400" dirty="0" smtClean="0"/>
              <a:t> a problem. </a:t>
            </a:r>
          </a:p>
          <a:p>
            <a:r>
              <a:rPr lang="tr-TR" sz="2400" dirty="0" smtClean="0"/>
              <a:t>Project</a:t>
            </a:r>
            <a:r>
              <a:rPr lang="en-US" sz="2400" dirty="0" smtClean="0"/>
              <a:t> will involve</a:t>
            </a:r>
            <a:r>
              <a:rPr lang="tr-TR" sz="2400" dirty="0" smtClean="0"/>
              <a:t> </a:t>
            </a:r>
            <a:r>
              <a:rPr lang="tr-TR" sz="2400" dirty="0" err="1" smtClean="0"/>
              <a:t>two</a:t>
            </a:r>
            <a:r>
              <a:rPr lang="tr-TR" sz="2400" dirty="0" smtClean="0"/>
              <a:t> main </a:t>
            </a:r>
            <a:r>
              <a:rPr lang="tr-TR" sz="2400" dirty="0" err="1" smtClean="0"/>
              <a:t>parts</a:t>
            </a:r>
            <a:r>
              <a:rPr lang="tr-TR" sz="2400" dirty="0" smtClean="0"/>
              <a:t>;</a:t>
            </a:r>
            <a:r>
              <a:rPr lang="en-US" sz="2400" dirty="0" smtClean="0"/>
              <a:t> understanding (</a:t>
            </a:r>
            <a:r>
              <a:rPr lang="tr-TR" sz="2400" dirty="0" smtClean="0"/>
              <a:t>70</a:t>
            </a:r>
            <a:r>
              <a:rPr lang="en-US" sz="2400" dirty="0" smtClean="0"/>
              <a:t>%) and implementation (</a:t>
            </a:r>
            <a:r>
              <a:rPr lang="tr-TR" sz="2400" dirty="0"/>
              <a:t>3</a:t>
            </a:r>
            <a:r>
              <a:rPr lang="tr-TR" sz="2400" dirty="0" smtClean="0"/>
              <a:t>0</a:t>
            </a:r>
            <a:r>
              <a:rPr lang="en-US" sz="2400" dirty="0" smtClean="0"/>
              <a:t>%) .</a:t>
            </a:r>
          </a:p>
          <a:p>
            <a:pPr lvl="1"/>
            <a:r>
              <a:rPr lang="en-US" sz="2400" dirty="0" smtClean="0">
                <a:solidFill>
                  <a:srgbClr val="FF0000"/>
                </a:solidFill>
              </a:rPr>
              <a:t>Understanding</a:t>
            </a:r>
            <a:r>
              <a:rPr lang="en-US" sz="2400" dirty="0" smtClean="0"/>
              <a:t> a paper that </a:t>
            </a:r>
            <a:r>
              <a:rPr lang="tr-TR" sz="2400" dirty="0" err="1" smtClean="0"/>
              <a:t>must</a:t>
            </a:r>
            <a:r>
              <a:rPr lang="tr-TR" sz="2400" dirty="0" smtClean="0"/>
              <a:t> </a:t>
            </a:r>
            <a:r>
              <a:rPr lang="en-US" sz="2400" dirty="0" smtClean="0"/>
              <a:t>use </a:t>
            </a:r>
            <a:r>
              <a:rPr lang="tr-TR" sz="2400" dirty="0" smtClean="0"/>
              <a:t>a </a:t>
            </a:r>
            <a:r>
              <a:rPr lang="en-US" sz="2400" dirty="0" smtClean="0"/>
              <a:t>linear program, </a:t>
            </a:r>
            <a:r>
              <a:rPr lang="tr-TR" sz="2400" dirty="0" smtClean="0"/>
              <a:t>a </a:t>
            </a:r>
            <a:r>
              <a:rPr lang="en-US" sz="2400" dirty="0" smtClean="0"/>
              <a:t>mixed integer program, or </a:t>
            </a:r>
            <a:r>
              <a:rPr lang="tr-TR" sz="2400" dirty="0" smtClean="0"/>
              <a:t>a </a:t>
            </a:r>
            <a:r>
              <a:rPr lang="en-US" sz="2400" dirty="0" smtClean="0"/>
              <a:t>binary program as a model. The understanding means;</a:t>
            </a:r>
          </a:p>
          <a:p>
            <a:pPr lvl="2"/>
            <a:r>
              <a:rPr lang="en-US" sz="2000" dirty="0" smtClean="0"/>
              <a:t>What is the problem approached?</a:t>
            </a:r>
          </a:p>
          <a:p>
            <a:pPr lvl="2"/>
            <a:r>
              <a:rPr lang="en-US" sz="2000" dirty="0" smtClean="0"/>
              <a:t>Why is this problem important and what has been</a:t>
            </a:r>
            <a:r>
              <a:rPr lang="tr-TR" sz="2000" dirty="0" smtClean="0"/>
              <a:t> </a:t>
            </a:r>
            <a:r>
              <a:rPr lang="en-US" sz="2000" dirty="0" smtClean="0"/>
              <a:t>done on it prior to the paper?</a:t>
            </a:r>
            <a:endParaRPr lang="tr-TR" sz="2000" dirty="0" smtClean="0"/>
          </a:p>
          <a:p>
            <a:pPr lvl="2"/>
            <a:r>
              <a:rPr lang="tr-TR" sz="2000" dirty="0" smtClean="0"/>
              <a:t>How is </a:t>
            </a:r>
            <a:r>
              <a:rPr lang="tr-TR" sz="2000" dirty="0" err="1" smtClean="0"/>
              <a:t>the</a:t>
            </a:r>
            <a:r>
              <a:rPr lang="tr-TR" sz="2000" dirty="0" smtClean="0"/>
              <a:t> problem </a:t>
            </a:r>
            <a:r>
              <a:rPr lang="tr-TR" sz="2000" dirty="0" err="1" smtClean="0"/>
              <a:t>modelled</a:t>
            </a:r>
            <a:r>
              <a:rPr lang="tr-TR" sz="2000" dirty="0" smtClean="0"/>
              <a:t>? How is it </a:t>
            </a:r>
            <a:r>
              <a:rPr lang="tr-TR" sz="2000" dirty="0" err="1" smtClean="0"/>
              <a:t>solved</a:t>
            </a:r>
            <a:r>
              <a:rPr lang="tr-TR" sz="2000" dirty="0" smtClean="0"/>
              <a:t>? </a:t>
            </a:r>
            <a:r>
              <a:rPr lang="tr-TR" sz="2000" dirty="0" err="1" smtClean="0"/>
              <a:t>Any</a:t>
            </a:r>
            <a:r>
              <a:rPr lang="tr-TR" sz="2000" dirty="0" smtClean="0"/>
              <a:t> </a:t>
            </a:r>
            <a:r>
              <a:rPr lang="tr-TR" sz="2000" dirty="0" err="1" smtClean="0"/>
              <a:t>comments</a:t>
            </a:r>
            <a:r>
              <a:rPr lang="tr-TR" sz="2000" dirty="0" smtClean="0"/>
              <a:t> on how  </a:t>
            </a:r>
            <a:r>
              <a:rPr lang="tr-TR" sz="2000" dirty="0" err="1" smtClean="0"/>
              <a:t>the</a:t>
            </a:r>
            <a:r>
              <a:rPr lang="tr-TR" sz="2000" dirty="0" smtClean="0"/>
              <a:t> problem is </a:t>
            </a:r>
            <a:r>
              <a:rPr lang="tr-TR" sz="2000" dirty="0" err="1" smtClean="0"/>
              <a:t>modelled</a:t>
            </a:r>
            <a:r>
              <a:rPr lang="tr-TR" sz="2000" dirty="0" smtClean="0"/>
              <a:t> </a:t>
            </a:r>
            <a:r>
              <a:rPr lang="tr-TR" sz="2000" dirty="0" err="1" smtClean="0"/>
              <a:t>and</a:t>
            </a:r>
            <a:r>
              <a:rPr lang="tr-TR" sz="2000" dirty="0" smtClean="0"/>
              <a:t> </a:t>
            </a:r>
            <a:r>
              <a:rPr lang="tr-TR" sz="2000" dirty="0" err="1" smtClean="0"/>
              <a:t>solved</a:t>
            </a:r>
            <a:r>
              <a:rPr lang="tr-TR" sz="2000" dirty="0" smtClean="0"/>
              <a:t>?</a:t>
            </a:r>
            <a:endParaRPr lang="en-US" sz="2000" dirty="0" smtClean="0"/>
          </a:p>
          <a:p>
            <a:pPr lvl="2"/>
            <a:r>
              <a:rPr lang="en-US" sz="2000" dirty="0" smtClean="0"/>
              <a:t>What is the contribution of the paper</a:t>
            </a:r>
            <a:r>
              <a:rPr lang="tr-TR" sz="2000" dirty="0" smtClean="0"/>
              <a:t> </a:t>
            </a:r>
            <a:r>
              <a:rPr lang="tr-TR" sz="2000" dirty="0" err="1" smtClean="0"/>
              <a:t>you</a:t>
            </a:r>
            <a:r>
              <a:rPr lang="tr-TR" sz="2000" dirty="0" smtClean="0"/>
              <a:t> </a:t>
            </a:r>
            <a:r>
              <a:rPr lang="tr-TR" sz="2000" dirty="0" err="1" smtClean="0"/>
              <a:t>study</a:t>
            </a:r>
            <a:r>
              <a:rPr lang="en-US" sz="2000" dirty="0" smtClean="0"/>
              <a:t>?</a:t>
            </a:r>
          </a:p>
          <a:p>
            <a:pPr lvl="2"/>
            <a:r>
              <a:rPr lang="en-US" sz="2000" dirty="0" smtClean="0"/>
              <a:t>What is done after this paper</a:t>
            </a:r>
            <a:r>
              <a:rPr lang="tr-TR" sz="2000" dirty="0" smtClean="0"/>
              <a:t> (</a:t>
            </a:r>
            <a:r>
              <a:rPr lang="en-US" sz="2000" dirty="0" smtClean="0"/>
              <a:t>the papers that reference </a:t>
            </a:r>
            <a:r>
              <a:rPr lang="tr-TR" sz="2000" dirty="0" err="1" smtClean="0"/>
              <a:t>to</a:t>
            </a:r>
            <a:r>
              <a:rPr lang="tr-TR" sz="2000" dirty="0" smtClean="0"/>
              <a:t> </a:t>
            </a:r>
            <a:r>
              <a:rPr lang="en-US" sz="2000" dirty="0" smtClean="0"/>
              <a:t>the paper you study</a:t>
            </a:r>
            <a:r>
              <a:rPr lang="tr-TR" sz="2000" dirty="0" smtClean="0"/>
              <a:t>)?</a:t>
            </a:r>
          </a:p>
          <a:p>
            <a:pPr lvl="2"/>
            <a:r>
              <a:rPr lang="tr-TR" sz="2000" dirty="0" smtClean="0"/>
              <a:t>How </a:t>
            </a:r>
            <a:r>
              <a:rPr lang="tr-TR" sz="2000" dirty="0" err="1" smtClean="0"/>
              <a:t>and</a:t>
            </a:r>
            <a:r>
              <a:rPr lang="tr-TR" sz="2000" dirty="0" smtClean="0"/>
              <a:t> in </a:t>
            </a:r>
            <a:r>
              <a:rPr lang="tr-TR" sz="2000" dirty="0" err="1" smtClean="0"/>
              <a:t>which</a:t>
            </a:r>
            <a:r>
              <a:rPr lang="tr-TR" sz="2000" dirty="0" smtClean="0"/>
              <a:t> </a:t>
            </a:r>
            <a:r>
              <a:rPr lang="tr-TR" sz="2000" dirty="0" err="1" smtClean="0"/>
              <a:t>direction</a:t>
            </a:r>
            <a:r>
              <a:rPr lang="tr-TR" sz="2000" dirty="0" smtClean="0"/>
              <a:t> do </a:t>
            </a:r>
            <a:r>
              <a:rPr lang="tr-TR" sz="2000" dirty="0" err="1" smtClean="0"/>
              <a:t>you</a:t>
            </a:r>
            <a:r>
              <a:rPr lang="tr-TR" sz="2000" dirty="0" smtClean="0"/>
              <a:t> </a:t>
            </a:r>
            <a:r>
              <a:rPr lang="tr-TR" sz="2000" dirty="0" err="1" smtClean="0"/>
              <a:t>think</a:t>
            </a:r>
            <a:r>
              <a:rPr lang="tr-TR" sz="2000" dirty="0" smtClean="0"/>
              <a:t> </a:t>
            </a:r>
            <a:r>
              <a:rPr lang="tr-TR" sz="2000" dirty="0" err="1" smtClean="0"/>
              <a:t>that</a:t>
            </a:r>
            <a:r>
              <a:rPr lang="tr-TR" sz="2000" dirty="0" smtClean="0"/>
              <a:t> </a:t>
            </a:r>
            <a:r>
              <a:rPr lang="tr-TR" sz="2000" dirty="0" err="1" smtClean="0"/>
              <a:t>the</a:t>
            </a:r>
            <a:r>
              <a:rPr lang="tr-TR" sz="2000" dirty="0" smtClean="0"/>
              <a:t> </a:t>
            </a:r>
            <a:r>
              <a:rPr lang="tr-TR" sz="2000" dirty="0" err="1" smtClean="0"/>
              <a:t>paper</a:t>
            </a:r>
            <a:r>
              <a:rPr lang="tr-TR" sz="2000" dirty="0" smtClean="0"/>
              <a:t> can be </a:t>
            </a:r>
            <a:r>
              <a:rPr lang="tr-TR" sz="2000" dirty="0" err="1" smtClean="0"/>
              <a:t>improved</a:t>
            </a:r>
            <a:r>
              <a:rPr lang="tr-TR" sz="2000" dirty="0" smtClean="0"/>
              <a:t>? </a:t>
            </a:r>
            <a:r>
              <a:rPr lang="tr-TR" sz="2000" dirty="0" err="1" smtClean="0"/>
              <a:t>Any</a:t>
            </a:r>
            <a:r>
              <a:rPr lang="tr-TR" sz="2000" dirty="0" smtClean="0"/>
              <a:t> </a:t>
            </a:r>
            <a:r>
              <a:rPr lang="tr-TR" sz="2000" dirty="0" err="1" smtClean="0"/>
              <a:t>suggestions</a:t>
            </a:r>
            <a:r>
              <a:rPr lang="tr-TR" sz="2000" dirty="0" smtClean="0"/>
              <a:t> </a:t>
            </a:r>
            <a:r>
              <a:rPr lang="tr-TR" sz="2000" dirty="0" err="1" smtClean="0"/>
              <a:t>for</a:t>
            </a:r>
            <a:r>
              <a:rPr lang="tr-TR" sz="2000" dirty="0" smtClean="0"/>
              <a:t> </a:t>
            </a:r>
            <a:r>
              <a:rPr lang="tr-TR" sz="2000" dirty="0" err="1" smtClean="0"/>
              <a:t>extention</a:t>
            </a:r>
            <a:r>
              <a:rPr lang="tr-TR" sz="2000" dirty="0" smtClean="0"/>
              <a:t>?</a:t>
            </a:r>
            <a:endParaRPr lang="en-US" sz="2000" dirty="0" smtClean="0"/>
          </a:p>
        </p:txBody>
      </p:sp>
      <p:sp>
        <p:nvSpPr>
          <p:cNvPr id="4" name="Slayt Numarası Yer Tutucusu 3"/>
          <p:cNvSpPr>
            <a:spLocks noGrp="1"/>
          </p:cNvSpPr>
          <p:nvPr>
            <p:ph type="sldNum" sz="quarter" idx="10"/>
          </p:nvPr>
        </p:nvSpPr>
        <p:spPr/>
        <p:txBody>
          <a:bodyPr/>
          <a:lstStyle/>
          <a:p>
            <a:pPr marL="0" marR="0" lvl="0" indent="0" algn="ctr" defTabSz="887413" rtl="0" eaLnBrk="0" fontAlgn="base" latinLnBrk="0" hangingPunct="0">
              <a:lnSpc>
                <a:spcPct val="100000"/>
              </a:lnSpc>
              <a:spcBef>
                <a:spcPct val="0"/>
              </a:spcBef>
              <a:spcAft>
                <a:spcPct val="0"/>
              </a:spcAft>
              <a:buClrTx/>
              <a:buSzTx/>
              <a:buFontTx/>
              <a:buNone/>
              <a:tabLst/>
              <a:defRPr/>
            </a:pPr>
            <a:fld id="{9390ABAF-F8A6-41AA-ABC8-4E1CAE36A46B}"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2</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6918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Project</a:t>
            </a:r>
          </a:p>
        </p:txBody>
      </p:sp>
      <p:sp>
        <p:nvSpPr>
          <p:cNvPr id="3" name="İçerik Yer Tutucusu 2"/>
          <p:cNvSpPr>
            <a:spLocks noGrp="1"/>
          </p:cNvSpPr>
          <p:nvPr>
            <p:ph idx="1"/>
          </p:nvPr>
        </p:nvSpPr>
        <p:spPr/>
        <p:txBody>
          <a:bodyPr/>
          <a:lstStyle/>
          <a:p>
            <a:pPr lvl="1"/>
            <a:r>
              <a:rPr lang="en-US" dirty="0">
                <a:solidFill>
                  <a:srgbClr val="FF0000"/>
                </a:solidFill>
              </a:rPr>
              <a:t>Implementation</a:t>
            </a:r>
            <a:r>
              <a:rPr lang="en-US" dirty="0"/>
              <a:t> part should include coding the model in the problem</a:t>
            </a:r>
            <a:r>
              <a:rPr lang="tr-TR" dirty="0"/>
              <a:t>, </a:t>
            </a:r>
            <a:r>
              <a:rPr lang="en-US" dirty="0"/>
              <a:t>solving some cases</a:t>
            </a:r>
            <a:r>
              <a:rPr lang="tr-TR" dirty="0"/>
              <a:t>, </a:t>
            </a:r>
            <a:r>
              <a:rPr lang="tr-TR" dirty="0" err="1"/>
              <a:t>and</a:t>
            </a:r>
            <a:r>
              <a:rPr lang="tr-TR" dirty="0"/>
              <a:t> </a:t>
            </a:r>
            <a:r>
              <a:rPr lang="tr-TR" dirty="0" err="1" smtClean="0"/>
              <a:t>suggesting</a:t>
            </a:r>
            <a:r>
              <a:rPr lang="tr-TR" dirty="0" smtClean="0"/>
              <a:t>/</a:t>
            </a:r>
            <a:r>
              <a:rPr lang="tr-TR" dirty="0" err="1" smtClean="0"/>
              <a:t>implementing</a:t>
            </a:r>
            <a:r>
              <a:rPr lang="tr-TR" dirty="0" smtClean="0"/>
              <a:t> </a:t>
            </a:r>
            <a:r>
              <a:rPr lang="tr-TR" dirty="0" err="1"/>
              <a:t>extensions</a:t>
            </a:r>
            <a:r>
              <a:rPr lang="en-US" dirty="0"/>
              <a:t>. If you can, try to </a:t>
            </a:r>
            <a:r>
              <a:rPr lang="en-US" dirty="0" err="1"/>
              <a:t>rege</a:t>
            </a:r>
            <a:r>
              <a:rPr lang="tr-TR" dirty="0"/>
              <a:t>ne</a:t>
            </a:r>
            <a:r>
              <a:rPr lang="en-US" dirty="0"/>
              <a:t>rate the results given in the problem. If you cannot, try to model and find/make up parameters of the model AS CLOSE AS possible to the actual model and solve cases. Make sure you do scenario analysis (sensitivity analysis) with the model and comment on the results.</a:t>
            </a:r>
          </a:p>
          <a:p>
            <a:endParaRPr lang="tr-TR" dirty="0"/>
          </a:p>
        </p:txBody>
      </p:sp>
      <p:sp>
        <p:nvSpPr>
          <p:cNvPr id="4" name="Slayt Numarası Yer Tutucusu 3"/>
          <p:cNvSpPr>
            <a:spLocks noGrp="1"/>
          </p:cNvSpPr>
          <p:nvPr>
            <p:ph type="sldNum" sz="quarter" idx="10"/>
          </p:nvPr>
        </p:nvSpPr>
        <p:spPr/>
        <p:txBody>
          <a:bodyPr/>
          <a:lstStyle/>
          <a:p>
            <a:pPr marL="0" marR="0" lvl="0" indent="0" algn="ctr" defTabSz="887413" rtl="0" eaLnBrk="0" fontAlgn="base" latinLnBrk="0" hangingPunct="0">
              <a:lnSpc>
                <a:spcPct val="100000"/>
              </a:lnSpc>
              <a:spcBef>
                <a:spcPct val="0"/>
              </a:spcBef>
              <a:spcAft>
                <a:spcPct val="0"/>
              </a:spcAft>
              <a:buClrTx/>
              <a:buSzTx/>
              <a:buFontTx/>
              <a:buNone/>
              <a:tabLst/>
              <a:defRPr/>
            </a:pPr>
            <a:fld id="{9390ABAF-F8A6-41AA-ABC8-4E1CAE36A46B}"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3</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67921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Project</a:t>
            </a:r>
            <a:endParaRPr lang="en-US" dirty="0"/>
          </a:p>
        </p:txBody>
      </p:sp>
      <p:sp>
        <p:nvSpPr>
          <p:cNvPr id="3" name="İçerik Yer Tutucusu 2"/>
          <p:cNvSpPr>
            <a:spLocks noGrp="1"/>
          </p:cNvSpPr>
          <p:nvPr>
            <p:ph idx="1"/>
          </p:nvPr>
        </p:nvSpPr>
        <p:spPr/>
        <p:txBody>
          <a:bodyPr/>
          <a:lstStyle/>
          <a:p>
            <a:r>
              <a:rPr lang="en-US" sz="2400" dirty="0"/>
              <a:t>The paper you will study </a:t>
            </a:r>
          </a:p>
          <a:p>
            <a:pPr lvl="1"/>
            <a:r>
              <a:rPr lang="en-US" sz="2400" dirty="0"/>
              <a:t>must be in or after </a:t>
            </a:r>
            <a:r>
              <a:rPr lang="en-US" sz="2400" dirty="0" smtClean="0"/>
              <a:t>200</a:t>
            </a:r>
            <a:r>
              <a:rPr lang="tr-TR" sz="2400" dirty="0"/>
              <a:t>7</a:t>
            </a:r>
            <a:endParaRPr lang="en-US" sz="2400" dirty="0"/>
          </a:p>
          <a:p>
            <a:pPr lvl="1"/>
            <a:r>
              <a:rPr lang="tr-TR" sz="2400" dirty="0" err="1" smtClean="0"/>
              <a:t>should</a:t>
            </a:r>
            <a:r>
              <a:rPr lang="en-US" sz="2400" dirty="0" smtClean="0"/>
              <a:t> </a:t>
            </a:r>
            <a:r>
              <a:rPr lang="en-US" sz="2400" dirty="0"/>
              <a:t>be in one of the following journals </a:t>
            </a:r>
            <a:r>
              <a:rPr lang="en-US" dirty="0"/>
              <a:t>(Interfaces, European Journal of Operational Research, Computer and operations research, Computers and Industrial Engineering, Annals of Operations Research, IIE transactions, OMEGA, Management Science, Production and Operations </a:t>
            </a:r>
            <a:r>
              <a:rPr lang="en-US" dirty="0" smtClean="0"/>
              <a:t>Management, </a:t>
            </a:r>
            <a:r>
              <a:rPr lang="en-US" dirty="0"/>
              <a:t>International </a:t>
            </a:r>
            <a:r>
              <a:rPr lang="tr-TR" dirty="0" smtClean="0"/>
              <a:t>J</a:t>
            </a:r>
            <a:r>
              <a:rPr lang="en-US" dirty="0" err="1" smtClean="0"/>
              <a:t>ournal</a:t>
            </a:r>
            <a:r>
              <a:rPr lang="en-US" dirty="0" smtClean="0"/>
              <a:t> </a:t>
            </a:r>
            <a:r>
              <a:rPr lang="en-US" dirty="0"/>
              <a:t>of Production </a:t>
            </a:r>
            <a:r>
              <a:rPr lang="en-US" dirty="0" smtClean="0"/>
              <a:t>research</a:t>
            </a:r>
            <a:r>
              <a:rPr lang="tr-TR" dirty="0" smtClean="0"/>
              <a:t>, </a:t>
            </a:r>
            <a:r>
              <a:rPr lang="tr-TR" dirty="0" err="1" smtClean="0"/>
              <a:t>European</a:t>
            </a:r>
            <a:r>
              <a:rPr lang="tr-TR" dirty="0" smtClean="0"/>
              <a:t> </a:t>
            </a:r>
            <a:r>
              <a:rPr lang="tr-TR" dirty="0" err="1" smtClean="0"/>
              <a:t>Journal</a:t>
            </a:r>
            <a:r>
              <a:rPr lang="tr-TR" dirty="0" smtClean="0"/>
              <a:t> of </a:t>
            </a:r>
            <a:r>
              <a:rPr lang="tr-TR" dirty="0" err="1" smtClean="0"/>
              <a:t>Industrial</a:t>
            </a:r>
            <a:r>
              <a:rPr lang="tr-TR" dirty="0" smtClean="0"/>
              <a:t> </a:t>
            </a:r>
            <a:r>
              <a:rPr lang="tr-TR" dirty="0" err="1" smtClean="0"/>
              <a:t>Engineering</a:t>
            </a:r>
            <a:r>
              <a:rPr lang="tr-TR" dirty="0" smtClean="0"/>
              <a:t>, </a:t>
            </a:r>
            <a:r>
              <a:rPr lang="tr-TR" dirty="0" err="1" smtClean="0"/>
              <a:t>Transportation</a:t>
            </a:r>
            <a:r>
              <a:rPr lang="tr-TR" dirty="0" smtClean="0"/>
              <a:t> </a:t>
            </a:r>
            <a:r>
              <a:rPr lang="tr-TR" dirty="0" err="1" smtClean="0"/>
              <a:t>research</a:t>
            </a:r>
            <a:r>
              <a:rPr lang="en-US" dirty="0" smtClean="0"/>
              <a:t>) </a:t>
            </a:r>
            <a:r>
              <a:rPr lang="tr-TR" dirty="0" smtClean="0"/>
              <a:t>(</a:t>
            </a:r>
            <a:r>
              <a:rPr lang="tr-TR" dirty="0" err="1" smtClean="0"/>
              <a:t>If</a:t>
            </a:r>
            <a:r>
              <a:rPr lang="tr-TR" dirty="0" smtClean="0"/>
              <a:t> </a:t>
            </a:r>
            <a:r>
              <a:rPr lang="tr-TR" dirty="0" err="1" smtClean="0"/>
              <a:t>you</a:t>
            </a:r>
            <a:r>
              <a:rPr lang="tr-TR" dirty="0" smtClean="0"/>
              <a:t> </a:t>
            </a:r>
            <a:r>
              <a:rPr lang="tr-TR" dirty="0" err="1" smtClean="0"/>
              <a:t>think</a:t>
            </a:r>
            <a:r>
              <a:rPr lang="tr-TR" dirty="0" smtClean="0"/>
              <a:t> </a:t>
            </a:r>
            <a:r>
              <a:rPr lang="tr-TR" dirty="0" err="1" smtClean="0"/>
              <a:t>there</a:t>
            </a:r>
            <a:r>
              <a:rPr lang="tr-TR" dirty="0" smtClean="0"/>
              <a:t> is a </a:t>
            </a:r>
            <a:r>
              <a:rPr lang="tr-TR" dirty="0" err="1" smtClean="0"/>
              <a:t>very</a:t>
            </a:r>
            <a:r>
              <a:rPr lang="tr-TR" dirty="0" smtClean="0"/>
              <a:t> nice </a:t>
            </a:r>
            <a:r>
              <a:rPr lang="tr-TR" dirty="0" err="1" smtClean="0"/>
              <a:t>paper</a:t>
            </a:r>
            <a:r>
              <a:rPr lang="tr-TR" dirty="0" smtClean="0"/>
              <a:t> </a:t>
            </a:r>
            <a:r>
              <a:rPr lang="tr-TR" dirty="0" err="1" smtClean="0"/>
              <a:t>from</a:t>
            </a:r>
            <a:r>
              <a:rPr lang="tr-TR" dirty="0" smtClean="0"/>
              <a:t> a </a:t>
            </a:r>
            <a:r>
              <a:rPr lang="tr-TR" dirty="0" err="1" smtClean="0"/>
              <a:t>journal</a:t>
            </a:r>
            <a:r>
              <a:rPr lang="tr-TR" dirty="0" smtClean="0"/>
              <a:t> not </a:t>
            </a:r>
            <a:r>
              <a:rPr lang="tr-TR" dirty="0" err="1" smtClean="0"/>
              <a:t>included</a:t>
            </a:r>
            <a:r>
              <a:rPr lang="tr-TR" dirty="0" smtClean="0"/>
              <a:t> in </a:t>
            </a:r>
            <a:r>
              <a:rPr lang="tr-TR" dirty="0" err="1" smtClean="0"/>
              <a:t>the</a:t>
            </a:r>
            <a:r>
              <a:rPr lang="tr-TR" dirty="0" smtClean="0"/>
              <a:t> </a:t>
            </a:r>
            <a:r>
              <a:rPr lang="tr-TR" dirty="0" err="1" smtClean="0"/>
              <a:t>list</a:t>
            </a:r>
            <a:r>
              <a:rPr lang="tr-TR" dirty="0" smtClean="0"/>
              <a:t> </a:t>
            </a:r>
            <a:r>
              <a:rPr lang="tr-TR" dirty="0" err="1" smtClean="0"/>
              <a:t>let</a:t>
            </a:r>
            <a:r>
              <a:rPr lang="tr-TR" dirty="0" smtClean="0"/>
              <a:t> me </a:t>
            </a:r>
            <a:r>
              <a:rPr lang="tr-TR" dirty="0" err="1" smtClean="0"/>
              <a:t>know</a:t>
            </a:r>
            <a:r>
              <a:rPr lang="tr-TR" dirty="0" smtClean="0"/>
              <a:t>)</a:t>
            </a:r>
            <a:endParaRPr lang="tr-TR" sz="2200" dirty="0" smtClean="0"/>
          </a:p>
          <a:p>
            <a:pPr lvl="1"/>
            <a:r>
              <a:rPr lang="tr-TR" sz="2400" dirty="0" err="1" smtClean="0"/>
              <a:t>Better</a:t>
            </a:r>
            <a:r>
              <a:rPr lang="tr-TR" sz="2400" dirty="0" smtClean="0"/>
              <a:t> be on </a:t>
            </a:r>
            <a:r>
              <a:rPr lang="tr-TR" sz="2400" dirty="0" err="1" smtClean="0"/>
              <a:t>one</a:t>
            </a:r>
            <a:r>
              <a:rPr lang="tr-TR" sz="2400" dirty="0" smtClean="0"/>
              <a:t> of </a:t>
            </a:r>
            <a:r>
              <a:rPr lang="tr-TR" sz="2400" dirty="0" err="1" smtClean="0"/>
              <a:t>the</a:t>
            </a:r>
            <a:r>
              <a:rPr lang="tr-TR" sz="2400" dirty="0" smtClean="0"/>
              <a:t> </a:t>
            </a:r>
            <a:r>
              <a:rPr lang="tr-TR" sz="2400" dirty="0" err="1" smtClean="0"/>
              <a:t>following</a:t>
            </a:r>
            <a:r>
              <a:rPr lang="tr-TR" sz="2400" dirty="0" smtClean="0"/>
              <a:t> </a:t>
            </a:r>
            <a:r>
              <a:rPr lang="tr-TR" sz="2400" dirty="0" err="1" smtClean="0"/>
              <a:t>topics</a:t>
            </a:r>
            <a:r>
              <a:rPr lang="tr-TR" sz="2400" dirty="0" smtClean="0"/>
              <a:t> (not a </a:t>
            </a:r>
            <a:r>
              <a:rPr lang="tr-TR" sz="2400" dirty="0" err="1" smtClean="0"/>
              <a:t>must</a:t>
            </a:r>
            <a:r>
              <a:rPr lang="tr-TR" sz="2400" dirty="0" smtClean="0"/>
              <a:t>)</a:t>
            </a:r>
          </a:p>
          <a:p>
            <a:pPr lvl="2"/>
            <a:r>
              <a:rPr lang="tr-TR" sz="2000" dirty="0" err="1"/>
              <a:t>Integrated</a:t>
            </a:r>
            <a:r>
              <a:rPr lang="tr-TR" sz="2000" dirty="0"/>
              <a:t> </a:t>
            </a:r>
            <a:r>
              <a:rPr lang="tr-TR" sz="2000" dirty="0" err="1"/>
              <a:t>production</a:t>
            </a:r>
            <a:r>
              <a:rPr lang="tr-TR" sz="2000" dirty="0"/>
              <a:t> </a:t>
            </a:r>
            <a:r>
              <a:rPr lang="tr-TR" sz="2000" dirty="0" err="1"/>
              <a:t>scheduling</a:t>
            </a:r>
            <a:r>
              <a:rPr lang="tr-TR" sz="2000" dirty="0"/>
              <a:t>/</a:t>
            </a:r>
            <a:r>
              <a:rPr lang="tr-TR" sz="2000" dirty="0" err="1"/>
              <a:t>production</a:t>
            </a:r>
            <a:r>
              <a:rPr lang="tr-TR" sz="2000" dirty="0"/>
              <a:t> </a:t>
            </a:r>
            <a:r>
              <a:rPr lang="tr-TR" sz="2000" dirty="0" err="1"/>
              <a:t>planning</a:t>
            </a:r>
            <a:r>
              <a:rPr lang="tr-TR" sz="2000" dirty="0"/>
              <a:t> </a:t>
            </a:r>
            <a:r>
              <a:rPr lang="tr-TR" sz="2000" dirty="0" err="1"/>
              <a:t>and</a:t>
            </a:r>
            <a:r>
              <a:rPr lang="tr-TR" sz="2000" dirty="0"/>
              <a:t> </a:t>
            </a:r>
            <a:r>
              <a:rPr lang="tr-TR" sz="2000" dirty="0" err="1"/>
              <a:t>transportation</a:t>
            </a:r>
            <a:r>
              <a:rPr lang="tr-TR" sz="2000" dirty="0"/>
              <a:t> </a:t>
            </a:r>
            <a:r>
              <a:rPr lang="tr-TR" sz="2000" dirty="0" err="1"/>
              <a:t>planning</a:t>
            </a:r>
            <a:r>
              <a:rPr lang="tr-TR" sz="2000" dirty="0"/>
              <a:t>. </a:t>
            </a:r>
            <a:endParaRPr lang="tr-TR" sz="2000" dirty="0" smtClean="0"/>
          </a:p>
          <a:p>
            <a:pPr lvl="2"/>
            <a:r>
              <a:rPr lang="tr-TR" sz="2000" dirty="0" err="1" smtClean="0"/>
              <a:t>Supply</a:t>
            </a:r>
            <a:r>
              <a:rPr lang="tr-TR" sz="2000" dirty="0" smtClean="0"/>
              <a:t> </a:t>
            </a:r>
            <a:r>
              <a:rPr lang="tr-TR" sz="2000" dirty="0" err="1" smtClean="0"/>
              <a:t>chain</a:t>
            </a:r>
            <a:r>
              <a:rPr lang="tr-TR" sz="2000" dirty="0" smtClean="0"/>
              <a:t> </a:t>
            </a:r>
            <a:r>
              <a:rPr lang="tr-TR" sz="2000" dirty="0" err="1" smtClean="0"/>
              <a:t>design</a:t>
            </a:r>
            <a:endParaRPr lang="tr-TR" sz="2000" dirty="0" smtClean="0"/>
          </a:p>
          <a:p>
            <a:pPr lvl="2"/>
            <a:r>
              <a:rPr lang="tr-TR" sz="2000" dirty="0" err="1" smtClean="0"/>
              <a:t>Integrated</a:t>
            </a:r>
            <a:r>
              <a:rPr lang="tr-TR" sz="2000" dirty="0" smtClean="0"/>
              <a:t> </a:t>
            </a:r>
            <a:r>
              <a:rPr lang="tr-TR" sz="2000" dirty="0" err="1" smtClean="0"/>
              <a:t>inventory</a:t>
            </a:r>
            <a:r>
              <a:rPr lang="tr-TR" sz="2000" dirty="0" smtClean="0"/>
              <a:t> </a:t>
            </a:r>
            <a:r>
              <a:rPr lang="tr-TR" sz="2000" dirty="0" err="1" smtClean="0"/>
              <a:t>and</a:t>
            </a:r>
            <a:r>
              <a:rPr lang="tr-TR" sz="2000" dirty="0" smtClean="0"/>
              <a:t> </a:t>
            </a:r>
            <a:r>
              <a:rPr lang="tr-TR" sz="2000" dirty="0" err="1" smtClean="0"/>
              <a:t>transportation</a:t>
            </a:r>
            <a:r>
              <a:rPr lang="tr-TR" sz="2000" dirty="0" smtClean="0"/>
              <a:t> </a:t>
            </a:r>
            <a:r>
              <a:rPr lang="tr-TR" sz="2000" dirty="0" err="1" smtClean="0"/>
              <a:t>management</a:t>
            </a:r>
            <a:endParaRPr lang="tr-TR" sz="2000" dirty="0" smtClean="0"/>
          </a:p>
          <a:p>
            <a:pPr lvl="2"/>
            <a:r>
              <a:rPr lang="tr-TR" sz="2000" dirty="0" err="1" smtClean="0"/>
              <a:t>Logistic</a:t>
            </a:r>
            <a:r>
              <a:rPr lang="tr-TR" sz="2000" dirty="0" smtClean="0"/>
              <a:t> network </a:t>
            </a:r>
            <a:r>
              <a:rPr lang="tr-TR" sz="2000" dirty="0" err="1" smtClean="0"/>
              <a:t>design</a:t>
            </a:r>
            <a:r>
              <a:rPr lang="tr-TR" sz="2000" dirty="0" smtClean="0"/>
              <a:t> </a:t>
            </a:r>
          </a:p>
          <a:p>
            <a:pPr lvl="2"/>
            <a:r>
              <a:rPr lang="tr-TR" sz="2000" dirty="0" err="1" smtClean="0"/>
              <a:t>Fleet</a:t>
            </a:r>
            <a:r>
              <a:rPr lang="tr-TR" sz="2000" dirty="0" smtClean="0"/>
              <a:t> </a:t>
            </a:r>
            <a:r>
              <a:rPr lang="tr-TR" sz="2000" dirty="0" err="1" smtClean="0"/>
              <a:t>sizing</a:t>
            </a:r>
            <a:endParaRPr lang="tr-TR" sz="2000" dirty="0" smtClean="0"/>
          </a:p>
          <a:p>
            <a:pPr lvl="2"/>
            <a:r>
              <a:rPr lang="tr-TR" sz="2000" dirty="0" err="1"/>
              <a:t>Retail</a:t>
            </a:r>
            <a:r>
              <a:rPr lang="tr-TR" sz="2000" dirty="0"/>
              <a:t> </a:t>
            </a:r>
            <a:r>
              <a:rPr lang="tr-TR" sz="2000" dirty="0" err="1"/>
              <a:t>sector</a:t>
            </a:r>
            <a:r>
              <a:rPr lang="tr-TR" sz="2000" dirty="0"/>
              <a:t> </a:t>
            </a:r>
            <a:r>
              <a:rPr lang="tr-TR" sz="2000" dirty="0" err="1" smtClean="0"/>
              <a:t>management</a:t>
            </a:r>
            <a:endParaRPr lang="tr-TR" sz="2000" dirty="0" smtClean="0"/>
          </a:p>
          <a:p>
            <a:pPr lvl="2"/>
            <a:r>
              <a:rPr lang="tr-TR" sz="2000" dirty="0" err="1"/>
              <a:t>Revenue</a:t>
            </a:r>
            <a:r>
              <a:rPr lang="tr-TR" sz="2000" dirty="0"/>
              <a:t> </a:t>
            </a:r>
            <a:r>
              <a:rPr lang="tr-TR" sz="2000" dirty="0" err="1"/>
              <a:t>management</a:t>
            </a:r>
            <a:r>
              <a:rPr lang="tr-TR" sz="2000" dirty="0"/>
              <a:t> (</a:t>
            </a:r>
            <a:r>
              <a:rPr lang="tr-TR" sz="2000" dirty="0" err="1"/>
              <a:t>hotels</a:t>
            </a:r>
            <a:r>
              <a:rPr lang="tr-TR" sz="2000" dirty="0"/>
              <a:t>, </a:t>
            </a:r>
            <a:r>
              <a:rPr lang="tr-TR" sz="2000" dirty="0" err="1"/>
              <a:t>cruise</a:t>
            </a:r>
            <a:r>
              <a:rPr lang="tr-TR" sz="2000" dirty="0"/>
              <a:t> </a:t>
            </a:r>
            <a:r>
              <a:rPr lang="tr-TR" sz="2000" dirty="0" err="1"/>
              <a:t>lines</a:t>
            </a:r>
            <a:r>
              <a:rPr lang="tr-TR" sz="2000" dirty="0"/>
              <a:t>, </a:t>
            </a:r>
            <a:r>
              <a:rPr lang="tr-TR" sz="2000" dirty="0" err="1"/>
              <a:t>airlines</a:t>
            </a:r>
            <a:r>
              <a:rPr lang="tr-TR" sz="2000" dirty="0"/>
              <a:t> </a:t>
            </a:r>
            <a:r>
              <a:rPr lang="tr-TR" sz="2000" dirty="0" err="1"/>
              <a:t>etc</a:t>
            </a:r>
            <a:r>
              <a:rPr lang="tr-TR" sz="2000" dirty="0" smtClean="0"/>
              <a:t>) </a:t>
            </a:r>
            <a:endParaRPr lang="tr-TR" sz="2000" dirty="0"/>
          </a:p>
          <a:p>
            <a:pPr lvl="2"/>
            <a:endParaRPr lang="tr-TR" sz="2000" dirty="0"/>
          </a:p>
          <a:p>
            <a:pPr marL="0" indent="0">
              <a:buNone/>
            </a:pPr>
            <a:endParaRPr lang="tr-TR" dirty="0" smtClean="0"/>
          </a:p>
          <a:p>
            <a:pPr lvl="2"/>
            <a:endParaRPr lang="tr-TR" dirty="0" smtClean="0"/>
          </a:p>
          <a:p>
            <a:pPr lvl="2"/>
            <a:endParaRPr lang="en-US" dirty="0"/>
          </a:p>
          <a:p>
            <a:endParaRPr lang="en-US" dirty="0"/>
          </a:p>
        </p:txBody>
      </p:sp>
      <p:sp>
        <p:nvSpPr>
          <p:cNvPr id="4" name="Slayt Numarası Yer Tutucusu 3"/>
          <p:cNvSpPr>
            <a:spLocks noGrp="1"/>
          </p:cNvSpPr>
          <p:nvPr>
            <p:ph type="sldNum" sz="quarter" idx="10"/>
          </p:nvPr>
        </p:nvSpPr>
        <p:spPr/>
        <p:txBody>
          <a:bodyPr/>
          <a:lstStyle/>
          <a:p>
            <a:pPr marL="0" marR="0" lvl="0" indent="0" algn="ctr" defTabSz="887413" rtl="0" eaLnBrk="0" fontAlgn="base" latinLnBrk="0" hangingPunct="0">
              <a:lnSpc>
                <a:spcPct val="100000"/>
              </a:lnSpc>
              <a:spcBef>
                <a:spcPct val="0"/>
              </a:spcBef>
              <a:spcAft>
                <a:spcPct val="0"/>
              </a:spcAft>
              <a:buClrTx/>
              <a:buSzTx/>
              <a:buFontTx/>
              <a:buNone/>
              <a:tabLst/>
              <a:defRPr/>
            </a:pPr>
            <a:fld id="{9390ABAF-F8A6-41AA-ABC8-4E1CAE36A46B}"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4</a:t>
            </a:fld>
            <a:endParaRPr kumimoji="0" lang="en-US" altLang="en-US" sz="14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49603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Project</a:t>
            </a:r>
            <a:endParaRPr lang="en-US" dirty="0"/>
          </a:p>
        </p:txBody>
      </p:sp>
      <p:sp>
        <p:nvSpPr>
          <p:cNvPr id="3" name="İçerik Yer Tutucusu 2"/>
          <p:cNvSpPr>
            <a:spLocks noGrp="1"/>
          </p:cNvSpPr>
          <p:nvPr>
            <p:ph idx="1"/>
          </p:nvPr>
        </p:nvSpPr>
        <p:spPr/>
        <p:txBody>
          <a:bodyPr/>
          <a:lstStyle/>
          <a:p>
            <a:r>
              <a:rPr lang="en-US" sz="2400" dirty="0" smtClean="0"/>
              <a:t>Project must be done as a </a:t>
            </a:r>
            <a:r>
              <a:rPr lang="en-US" sz="2400" dirty="0" smtClean="0">
                <a:solidFill>
                  <a:srgbClr val="FF0000"/>
                </a:solidFill>
              </a:rPr>
              <a:t>group of two people </a:t>
            </a:r>
            <a:r>
              <a:rPr lang="en-US" sz="2400" dirty="0" smtClean="0"/>
              <a:t>unless you really </a:t>
            </a:r>
            <a:r>
              <a:rPr lang="en-US" sz="2400" dirty="0" err="1" smtClean="0"/>
              <a:t>really</a:t>
            </a:r>
            <a:r>
              <a:rPr lang="en-US" sz="2400" dirty="0" smtClean="0"/>
              <a:t> want to work alone. What will be graded is adherence to the expectations described, quality and elaboration in</a:t>
            </a:r>
            <a:r>
              <a:rPr lang="tr-TR" sz="2400" dirty="0" smtClean="0"/>
              <a:t> </a:t>
            </a:r>
            <a:r>
              <a:rPr lang="en-US" sz="2400" dirty="0" smtClean="0"/>
              <a:t>the reports, and effort spent on the paper.</a:t>
            </a:r>
          </a:p>
          <a:p>
            <a:r>
              <a:rPr lang="en-US" sz="2400" dirty="0" smtClean="0"/>
              <a:t>To be submitted;</a:t>
            </a:r>
          </a:p>
          <a:p>
            <a:pPr lvl="1"/>
            <a:r>
              <a:rPr lang="tr-TR" sz="2400" dirty="0" err="1" smtClean="0"/>
              <a:t>Forward</a:t>
            </a:r>
            <a:r>
              <a:rPr lang="tr-TR" sz="2400" dirty="0" smtClean="0"/>
              <a:t> me </a:t>
            </a:r>
            <a:r>
              <a:rPr lang="tr-TR" sz="2400" dirty="0" err="1" smtClean="0"/>
              <a:t>the</a:t>
            </a:r>
            <a:r>
              <a:rPr lang="tr-TR" sz="2400" dirty="0" smtClean="0"/>
              <a:t> </a:t>
            </a:r>
            <a:r>
              <a:rPr lang="tr-TR" sz="2400" dirty="0" err="1"/>
              <a:t>t</a:t>
            </a:r>
            <a:r>
              <a:rPr lang="tr-TR" sz="2400" dirty="0" err="1" smtClean="0"/>
              <a:t>wo</a:t>
            </a:r>
            <a:r>
              <a:rPr lang="tr-TR" sz="2400" dirty="0" smtClean="0"/>
              <a:t> </a:t>
            </a:r>
            <a:r>
              <a:rPr lang="tr-TR" sz="2400" dirty="0"/>
              <a:t>g</a:t>
            </a:r>
            <a:r>
              <a:rPr lang="en-US" sz="2400" dirty="0" err="1" smtClean="0"/>
              <a:t>roup</a:t>
            </a:r>
            <a:r>
              <a:rPr lang="en-US" sz="2400" dirty="0" smtClean="0"/>
              <a:t> members and two candidate papers you select for the Project</a:t>
            </a:r>
            <a:r>
              <a:rPr lang="tr-TR" sz="2400" dirty="0" smtClean="0"/>
              <a:t> </a:t>
            </a:r>
            <a:r>
              <a:rPr lang="tr-TR" sz="2400" dirty="0" err="1" smtClean="0"/>
              <a:t>via</a:t>
            </a:r>
            <a:r>
              <a:rPr lang="tr-TR" sz="2400" dirty="0" smtClean="0"/>
              <a:t> </a:t>
            </a:r>
            <a:r>
              <a:rPr lang="tr-TR" sz="2400" dirty="0" err="1" smtClean="0"/>
              <a:t>email</a:t>
            </a:r>
            <a:r>
              <a:rPr lang="en-US" sz="2400" dirty="0" smtClean="0"/>
              <a:t>. I will recommend one of the</a:t>
            </a:r>
            <a:r>
              <a:rPr lang="tr-TR" sz="2400" dirty="0" smtClean="0"/>
              <a:t> </a:t>
            </a:r>
            <a:r>
              <a:rPr lang="tr-TR" sz="2400" dirty="0" err="1" smtClean="0"/>
              <a:t>papers</a:t>
            </a:r>
            <a:r>
              <a:rPr lang="en-US" sz="2400" dirty="0" smtClean="0"/>
              <a:t> as your </a:t>
            </a:r>
            <a:r>
              <a:rPr lang="tr-TR" sz="2400" dirty="0" err="1"/>
              <a:t>p</a:t>
            </a:r>
            <a:r>
              <a:rPr lang="tr-TR" sz="2400" dirty="0" err="1" smtClean="0"/>
              <a:t>roject</a:t>
            </a:r>
            <a:r>
              <a:rPr lang="tr-TR" sz="2400" dirty="0" smtClean="0"/>
              <a:t> </a:t>
            </a:r>
            <a:r>
              <a:rPr lang="en-US" sz="2400" dirty="0" smtClean="0"/>
              <a:t>paper. Submit the papers and the group member VIA email by </a:t>
            </a:r>
            <a:r>
              <a:rPr lang="tr-TR" sz="2400" dirty="0" err="1" smtClean="0">
                <a:solidFill>
                  <a:srgbClr val="FF0000"/>
                </a:solidFill>
              </a:rPr>
              <a:t>September</a:t>
            </a:r>
            <a:r>
              <a:rPr lang="en-US" sz="2400" dirty="0" smtClean="0">
                <a:solidFill>
                  <a:srgbClr val="FF0000"/>
                </a:solidFill>
              </a:rPr>
              <a:t> 2</a:t>
            </a:r>
            <a:r>
              <a:rPr lang="tr-TR" sz="2400" dirty="0">
                <a:solidFill>
                  <a:srgbClr val="FF0000"/>
                </a:solidFill>
              </a:rPr>
              <a:t>7</a:t>
            </a:r>
            <a:r>
              <a:rPr lang="en-US" sz="2400" dirty="0" err="1" smtClean="0">
                <a:solidFill>
                  <a:srgbClr val="FF0000"/>
                </a:solidFill>
              </a:rPr>
              <a:t>th</a:t>
            </a:r>
            <a:endParaRPr lang="en-US" sz="2400" dirty="0" smtClean="0">
              <a:solidFill>
                <a:srgbClr val="FF0000"/>
              </a:solidFill>
            </a:endParaRPr>
          </a:p>
          <a:p>
            <a:pPr lvl="1"/>
            <a:r>
              <a:rPr lang="en-US" sz="2400" dirty="0" smtClean="0"/>
              <a:t>A printed progress</a:t>
            </a:r>
            <a:r>
              <a:rPr lang="tr-TR" sz="2400" dirty="0" smtClean="0"/>
              <a:t>, final </a:t>
            </a:r>
            <a:r>
              <a:rPr lang="tr-TR" sz="2400" dirty="0" err="1" smtClean="0"/>
              <a:t>report</a:t>
            </a:r>
            <a:r>
              <a:rPr lang="tr-TR" sz="2400" dirty="0" smtClean="0"/>
              <a:t> </a:t>
            </a:r>
            <a:r>
              <a:rPr lang="tr-TR" sz="2400" dirty="0" err="1" smtClean="0"/>
              <a:t>and</a:t>
            </a:r>
            <a:r>
              <a:rPr lang="tr-TR" sz="2400" dirty="0" smtClean="0"/>
              <a:t> a </a:t>
            </a:r>
            <a:r>
              <a:rPr lang="tr-TR" sz="2400" dirty="0" err="1" smtClean="0"/>
              <a:t>presentation</a:t>
            </a:r>
            <a:r>
              <a:rPr lang="tr-TR" sz="2400" dirty="0" smtClean="0"/>
              <a:t> </a:t>
            </a:r>
            <a:r>
              <a:rPr lang="tr-TR" sz="2400" dirty="0" err="1" smtClean="0"/>
              <a:t>will</a:t>
            </a:r>
            <a:r>
              <a:rPr lang="tr-TR" sz="2400" dirty="0" smtClean="0"/>
              <a:t> be </a:t>
            </a:r>
            <a:r>
              <a:rPr lang="tr-TR" sz="2400" dirty="0" err="1" smtClean="0"/>
              <a:t>the</a:t>
            </a:r>
            <a:r>
              <a:rPr lang="tr-TR" sz="2400" dirty="0" smtClean="0"/>
              <a:t> </a:t>
            </a:r>
            <a:r>
              <a:rPr lang="tr-TR" sz="2400" dirty="0" err="1" smtClean="0"/>
              <a:t>requirements</a:t>
            </a:r>
            <a:r>
              <a:rPr lang="tr-TR" sz="2400" dirty="0" smtClean="0"/>
              <a:t> of </a:t>
            </a:r>
            <a:r>
              <a:rPr lang="tr-TR" sz="2400" dirty="0" err="1" smtClean="0"/>
              <a:t>the</a:t>
            </a:r>
            <a:r>
              <a:rPr lang="tr-TR" sz="2400" dirty="0" smtClean="0"/>
              <a:t> Project.</a:t>
            </a:r>
            <a:r>
              <a:rPr lang="en-US" sz="2400" dirty="0" smtClean="0"/>
              <a:t> </a:t>
            </a:r>
            <a:endParaRPr lang="en-US" dirty="0"/>
          </a:p>
        </p:txBody>
      </p:sp>
      <p:sp>
        <p:nvSpPr>
          <p:cNvPr id="4" name="Slayt Numarası Yer Tutucusu 3"/>
          <p:cNvSpPr>
            <a:spLocks noGrp="1"/>
          </p:cNvSpPr>
          <p:nvPr>
            <p:ph type="sldNum" sz="quarter" idx="10"/>
          </p:nvPr>
        </p:nvSpPr>
        <p:spPr/>
        <p:txBody>
          <a:bodyPr/>
          <a:lstStyle/>
          <a:p>
            <a:pPr marL="0" marR="0" lvl="0" indent="0" algn="ctr" defTabSz="887413" rtl="0" eaLnBrk="0" fontAlgn="base" latinLnBrk="0" hangingPunct="0">
              <a:lnSpc>
                <a:spcPct val="100000"/>
              </a:lnSpc>
              <a:spcBef>
                <a:spcPct val="0"/>
              </a:spcBef>
              <a:spcAft>
                <a:spcPct val="0"/>
              </a:spcAft>
              <a:buClrTx/>
              <a:buSzTx/>
              <a:buFontTx/>
              <a:buNone/>
              <a:tabLst/>
              <a:defRPr/>
            </a:pPr>
            <a:fld id="{9390ABAF-F8A6-41AA-ABC8-4E1CAE36A46B}" type="slidenum">
              <a:rPr kumimoji="0" lang="en-US" altLang="en-US" sz="1400" b="1" i="0" u="none" strike="noStrike" kern="1200" cap="none" spc="0" normalizeH="0" baseline="0" noProof="0" smtClean="0">
                <a:ln>
                  <a:noFill/>
                </a:ln>
                <a:solidFill>
                  <a:srgbClr val="000000"/>
                </a:solidFill>
                <a:effectLst/>
                <a:uLnTx/>
                <a:uFillTx/>
                <a:latin typeface="Arial"/>
                <a:ea typeface="+mn-ea"/>
                <a:cs typeface="+mn-cs"/>
              </a:rPr>
              <a:pPr marL="0" marR="0" lvl="0" indent="0" algn="ctr" defTabSz="887413" rtl="0" eaLnBrk="0" fontAlgn="base" latinLnBrk="0" hangingPunct="0">
                <a:lnSpc>
                  <a:spcPct val="100000"/>
                </a:lnSpc>
                <a:spcBef>
                  <a:spcPct val="0"/>
                </a:spcBef>
                <a:spcAft>
                  <a:spcPct val="0"/>
                </a:spcAft>
                <a:buClrTx/>
                <a:buSzTx/>
                <a:buFontTx/>
                <a:buNone/>
                <a:tabLst/>
                <a:defRPr/>
              </a:pPr>
              <a:t>5</a:t>
            </a:fld>
            <a:endParaRPr kumimoji="0" lang="en-US" altLang="en-US" sz="14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1157120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19050" cap="flat" cmpd="sng" algn="ctr">
          <a:solidFill>
            <a:schemeClr val="tx1"/>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noFill/>
        <a:ln w="19050" cap="flat" cmpd="sng" algn="ctr">
          <a:solidFill>
            <a:schemeClr val="tx1"/>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498</Words>
  <Application>Microsoft Office PowerPoint</Application>
  <PresentationFormat>Geniş ekran</PresentationFormat>
  <Paragraphs>37</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5</vt:i4>
      </vt:variant>
    </vt:vector>
  </HeadingPairs>
  <TitlesOfParts>
    <vt:vector size="11" baseType="lpstr">
      <vt:lpstr>Arial</vt:lpstr>
      <vt:lpstr>Calibri</vt:lpstr>
      <vt:lpstr>Calibri Light</vt:lpstr>
      <vt:lpstr>Wingdings</vt:lpstr>
      <vt:lpstr>Office Teması</vt:lpstr>
      <vt:lpstr>Blank Presentation</vt:lpstr>
      <vt:lpstr>Project Details</vt:lpstr>
      <vt:lpstr>Project</vt:lpstr>
      <vt:lpstr>Project</vt:lpstr>
      <vt:lpstr>Project</vt:lpstr>
      <vt:lpstr>Project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Details</dc:title>
  <dc:creator>Kadir Ertoğral</dc:creator>
  <cp:lastModifiedBy>Kadir Ertoğral</cp:lastModifiedBy>
  <cp:revision>9</cp:revision>
  <dcterms:created xsi:type="dcterms:W3CDTF">2017-10-13T18:51:37Z</dcterms:created>
  <dcterms:modified xsi:type="dcterms:W3CDTF">2019-09-12T09:02:40Z</dcterms:modified>
</cp:coreProperties>
</file>